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517" r:id="rId3"/>
    <p:sldId id="518" r:id="rId4"/>
    <p:sldId id="519" r:id="rId5"/>
    <p:sldId id="390" r:id="rId6"/>
    <p:sldId id="392" r:id="rId7"/>
    <p:sldId id="522" r:id="rId8"/>
    <p:sldId id="520" r:id="rId9"/>
    <p:sldId id="521" r:id="rId10"/>
    <p:sldId id="523" r:id="rId11"/>
    <p:sldId id="340" r:id="rId12"/>
    <p:sldId id="34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72" autoAdjust="0"/>
    <p:restoredTop sz="94660"/>
  </p:normalViewPr>
  <p:slideViewPr>
    <p:cSldViewPr>
      <p:cViewPr varScale="1">
        <p:scale>
          <a:sx n="159" d="100"/>
          <a:sy n="159" d="100"/>
        </p:scale>
        <p:origin x="1836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t>11/8/2018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hdsi.org/web/atla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SkeletonComparativeEffectStudy/blob/master/studyReadme.m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HDSI/SkeletonComparativeEffectStudy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Estimation in ATLAS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Martijn Schuemie</a:t>
            </a:r>
          </a:p>
        </p:txBody>
      </p:sp>
    </p:spTree>
    <p:extLst>
      <p:ext uri="{BB962C8B-B14F-4D97-AF65-F5344CB8AC3E}">
        <p14:creationId xmlns:p14="http://schemas.microsoft.com/office/powerpoint/2010/main" val="13875004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A66E4-DC12-4CEF-A610-605134FC6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Shiny app demo</a:t>
            </a:r>
          </a:p>
        </p:txBody>
      </p:sp>
    </p:spTree>
    <p:extLst>
      <p:ext uri="{BB962C8B-B14F-4D97-AF65-F5344CB8AC3E}">
        <p14:creationId xmlns:p14="http://schemas.microsoft.com/office/powerpoint/2010/main" val="12497840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 of next meeting(s)?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0937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workgroup meeting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December 6</a:t>
            </a:r>
          </a:p>
          <a:p>
            <a:r>
              <a:rPr lang="en-US" dirty="0"/>
              <a:t>6pm Central European time</a:t>
            </a:r>
          </a:p>
          <a:p>
            <a:r>
              <a:rPr lang="en-US" dirty="0"/>
              <a:t>12pm New York</a:t>
            </a:r>
          </a:p>
          <a:p>
            <a:r>
              <a:rPr lang="en-US"/>
              <a:t>9am Los Angeles / Stanford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62000" y="5943600"/>
            <a:ext cx="7696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u="sng">
                <a:solidFill>
                  <a:schemeClr val="tx2"/>
                </a:solidFill>
              </a:rPr>
              <a:t>http://www.ohdsi.org/web/wiki/doku.php?id=projects:workgroups:est-methods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566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5A4E0-7BD9-4979-A7B4-35A7B6F36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A10682-D1FD-4EE0-85FF-0BDA08CCE1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CohortMethod</a:t>
            </a:r>
            <a:r>
              <a:rPr lang="en-US" dirty="0"/>
              <a:t> R package allows new-user cohorts to be implemented efficiently</a:t>
            </a:r>
          </a:p>
          <a:p>
            <a:r>
              <a:rPr lang="en-US" dirty="0"/>
              <a:t>Only few people are fluent in R</a:t>
            </a:r>
          </a:p>
          <a:p>
            <a:r>
              <a:rPr lang="en-US" dirty="0"/>
              <a:t>Old ATLAS Estimation tool generated R script that uses </a:t>
            </a:r>
            <a:r>
              <a:rPr lang="en-US" dirty="0" err="1"/>
              <a:t>CohortMethod</a:t>
            </a:r>
            <a:endParaRPr lang="en-US" dirty="0"/>
          </a:p>
          <a:p>
            <a:r>
              <a:rPr lang="en-US" dirty="0"/>
              <a:t>New ATLAS Estimation tool generates full study package</a:t>
            </a:r>
          </a:p>
        </p:txBody>
      </p:sp>
    </p:spTree>
    <p:extLst>
      <p:ext uri="{BB962C8B-B14F-4D97-AF65-F5344CB8AC3E}">
        <p14:creationId xmlns:p14="http://schemas.microsoft.com/office/powerpoint/2010/main" val="1950445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CF56F4-407C-490D-8BA4-520C5E229E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Review of new ATLAS Estimation tool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0A14FF-BA6D-4F91-A3A1-2E4AC2ADF8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http://www.ohdsi.org/web/atlas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6702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133D0-76EB-49F5-97C6-A1D960AE75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</p:spPr>
        <p:txBody>
          <a:bodyPr/>
          <a:lstStyle/>
          <a:p>
            <a:r>
              <a:rPr lang="en-US" dirty="0"/>
              <a:t>Behind the scenes: Hydra</a:t>
            </a:r>
          </a:p>
        </p:txBody>
      </p:sp>
      <p:pic>
        <p:nvPicPr>
          <p:cNvPr id="4" name="Picture 2" descr="https://camo.githubusercontent.com/cf8876aecc9337aa0b550cdba91079a23981c42f/687474703a2f2f7777772e6f686473692e6f72672f7765622f77696b692f6c69622f6578652f66657463682e7068703f63616368653d266d656469613d646f63756d656e746174696f6e3a736f6674776172653a6c6f676f5f776974686f75745f746578742e706e67">
            <a:extLst>
              <a:ext uri="{FF2B5EF4-FFF2-40B4-BE49-F238E27FC236}">
                <a16:creationId xmlns:a16="http://schemas.microsoft.com/office/drawing/2014/main" id="{F8FF373E-2D70-4E22-8002-AFF4FF9E3F51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77" y="1676400"/>
            <a:ext cx="1343245" cy="16363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EF490E2-3BDE-4E5C-A429-7C36EC3F1F2C}"/>
              </a:ext>
            </a:extLst>
          </p:cNvPr>
          <p:cNvSpPr txBox="1"/>
          <p:nvPr/>
        </p:nvSpPr>
        <p:spPr>
          <a:xfrm>
            <a:off x="611058" y="3312716"/>
            <a:ext cx="10638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/>
              <a:t>ATLAS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4E5A050-FD86-4E4C-A85A-7DFC7F320E26}"/>
              </a:ext>
            </a:extLst>
          </p:cNvPr>
          <p:cNvSpPr/>
          <p:nvPr/>
        </p:nvSpPr>
        <p:spPr>
          <a:xfrm>
            <a:off x="1990281" y="2368611"/>
            <a:ext cx="6096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BD2A92E-70F1-4FDA-BFD2-3DAEE5BC4234}"/>
              </a:ext>
            </a:extLst>
          </p:cNvPr>
          <p:cNvGrpSpPr/>
          <p:nvPr/>
        </p:nvGrpSpPr>
        <p:grpSpPr>
          <a:xfrm>
            <a:off x="5205258" y="1655215"/>
            <a:ext cx="2940928" cy="1919111"/>
            <a:chOff x="414337" y="448656"/>
            <a:chExt cx="2024064" cy="1265069"/>
          </a:xfrm>
        </p:grpSpPr>
        <p:sp>
          <p:nvSpPr>
            <p:cNvPr id="8" name="Rounded Rectangle 141">
              <a:extLst>
                <a:ext uri="{FF2B5EF4-FFF2-40B4-BE49-F238E27FC236}">
                  <a16:creationId xmlns:a16="http://schemas.microsoft.com/office/drawing/2014/main" id="{AB15A2FD-CB61-43F3-A556-17CDE405CAD1}"/>
                </a:ext>
              </a:extLst>
            </p:cNvPr>
            <p:cNvSpPr/>
            <p:nvPr/>
          </p:nvSpPr>
          <p:spPr>
            <a:xfrm>
              <a:off x="414337" y="476250"/>
              <a:ext cx="2024064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9" name="Rounded Rectangle 10">
              <a:extLst>
                <a:ext uri="{FF2B5EF4-FFF2-40B4-BE49-F238E27FC236}">
                  <a16:creationId xmlns:a16="http://schemas.microsoft.com/office/drawing/2014/main" id="{187E1373-3835-4198-8ADA-0FF2AE93E76A}"/>
                </a:ext>
              </a:extLst>
            </p:cNvPr>
            <p:cNvSpPr/>
            <p:nvPr/>
          </p:nvSpPr>
          <p:spPr>
            <a:xfrm>
              <a:off x="414337" y="476250"/>
              <a:ext cx="2024064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181D656-D885-4A21-9570-7D6471A66248}"/>
                </a:ext>
              </a:extLst>
            </p:cNvPr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13" name="Freeform 146">
                <a:extLst>
                  <a:ext uri="{FF2B5EF4-FFF2-40B4-BE49-F238E27FC236}">
                    <a16:creationId xmlns:a16="http://schemas.microsoft.com/office/drawing/2014/main" id="{C95D6E8A-3FA8-4FFB-B81F-DC59A24C4D17}"/>
                  </a:ext>
                </a:extLst>
              </p:cNvPr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4" name="Freeform 147">
                <a:extLst>
                  <a:ext uri="{FF2B5EF4-FFF2-40B4-BE49-F238E27FC236}">
                    <a16:creationId xmlns:a16="http://schemas.microsoft.com/office/drawing/2014/main" id="{C6854799-EB5E-4172-B3D6-C6CC2F7DAB59}"/>
                  </a:ext>
                </a:extLst>
              </p:cNvPr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5" name="Freeform 148">
                <a:extLst>
                  <a:ext uri="{FF2B5EF4-FFF2-40B4-BE49-F238E27FC236}">
                    <a16:creationId xmlns:a16="http://schemas.microsoft.com/office/drawing/2014/main" id="{5E269B48-8D73-4B26-868B-8746F3FAA532}"/>
                  </a:ext>
                </a:extLst>
              </p:cNvPr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70DD7D5-CBBC-46AB-82BC-33552FD73D9A}"/>
                </a:ext>
              </a:extLst>
            </p:cNvPr>
            <p:cNvSpPr txBox="1"/>
            <p:nvPr/>
          </p:nvSpPr>
          <p:spPr>
            <a:xfrm>
              <a:off x="671153" y="448656"/>
              <a:ext cx="561422" cy="2637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Hydra</a:t>
              </a: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41804A4B-D52B-4253-BB83-79C06220AA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075" y="2137951"/>
            <a:ext cx="457200" cy="92412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08B69B5-D2DD-4A82-925C-E058DA02D4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911" y="2126662"/>
            <a:ext cx="457200" cy="924128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256C4AD-6179-465C-893F-9A0762C16E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4747" y="2137951"/>
            <a:ext cx="457200" cy="92412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38120910-6400-42A8-A92B-90C02D7BE74B}"/>
              </a:ext>
            </a:extLst>
          </p:cNvPr>
          <p:cNvSpPr txBox="1"/>
          <p:nvPr/>
        </p:nvSpPr>
        <p:spPr>
          <a:xfrm>
            <a:off x="5545585" y="3132771"/>
            <a:ext cx="20633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Package skeletons</a:t>
            </a:r>
          </a:p>
        </p:txBody>
      </p:sp>
      <p:sp>
        <p:nvSpPr>
          <p:cNvPr id="20" name="Flowchart: Document 19">
            <a:extLst>
              <a:ext uri="{FF2B5EF4-FFF2-40B4-BE49-F238E27FC236}">
                <a16:creationId xmlns:a16="http://schemas.microsoft.com/office/drawing/2014/main" id="{C62F73C3-1881-47BC-9062-A2DB57033029}"/>
              </a:ext>
            </a:extLst>
          </p:cNvPr>
          <p:cNvSpPr/>
          <p:nvPr/>
        </p:nvSpPr>
        <p:spPr>
          <a:xfrm>
            <a:off x="2732418" y="2097047"/>
            <a:ext cx="1524000" cy="1226958"/>
          </a:xfrm>
          <a:prstGeom prst="flowChartDocumen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Study specifications</a:t>
            </a:r>
          </a:p>
          <a:p>
            <a:pPr algn="ctr"/>
            <a:r>
              <a:rPr lang="en-US" dirty="0"/>
              <a:t>(JSON)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428783A-53BA-4E19-B7D3-C9DD1FE79971}"/>
              </a:ext>
            </a:extLst>
          </p:cNvPr>
          <p:cNvSpPr/>
          <p:nvPr/>
        </p:nvSpPr>
        <p:spPr>
          <a:xfrm>
            <a:off x="4426581" y="2368611"/>
            <a:ext cx="6096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7BAC74BD-B926-4A93-9DA4-C96DB1B83C1C}"/>
              </a:ext>
            </a:extLst>
          </p:cNvPr>
          <p:cNvSpPr/>
          <p:nvPr/>
        </p:nvSpPr>
        <p:spPr>
          <a:xfrm rot="5400000">
            <a:off x="6225611" y="3865859"/>
            <a:ext cx="609600" cy="3810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BB2628E-13C2-4291-A76C-E1F0F806A7B0}"/>
              </a:ext>
            </a:extLst>
          </p:cNvPr>
          <p:cNvGrpSpPr/>
          <p:nvPr/>
        </p:nvGrpSpPr>
        <p:grpSpPr>
          <a:xfrm>
            <a:off x="5036181" y="4446888"/>
            <a:ext cx="2940928" cy="1919111"/>
            <a:chOff x="414337" y="448656"/>
            <a:chExt cx="2024064" cy="1265069"/>
          </a:xfrm>
        </p:grpSpPr>
        <p:sp>
          <p:nvSpPr>
            <p:cNvPr id="24" name="Rounded Rectangle 141">
              <a:extLst>
                <a:ext uri="{FF2B5EF4-FFF2-40B4-BE49-F238E27FC236}">
                  <a16:creationId xmlns:a16="http://schemas.microsoft.com/office/drawing/2014/main" id="{F38DC4C1-A287-45FB-92CE-843D105146CB}"/>
                </a:ext>
              </a:extLst>
            </p:cNvPr>
            <p:cNvSpPr/>
            <p:nvPr/>
          </p:nvSpPr>
          <p:spPr>
            <a:xfrm>
              <a:off x="414337" y="476250"/>
              <a:ext cx="2024064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25" name="Rounded Rectangle 10">
              <a:extLst>
                <a:ext uri="{FF2B5EF4-FFF2-40B4-BE49-F238E27FC236}">
                  <a16:creationId xmlns:a16="http://schemas.microsoft.com/office/drawing/2014/main" id="{FCCA8758-7284-4838-84CC-AE963B70534D}"/>
                </a:ext>
              </a:extLst>
            </p:cNvPr>
            <p:cNvSpPr/>
            <p:nvPr/>
          </p:nvSpPr>
          <p:spPr>
            <a:xfrm>
              <a:off x="414337" y="476250"/>
              <a:ext cx="2024064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F5C8863-452C-4A7D-B437-246E5922FEA8}"/>
                </a:ext>
              </a:extLst>
            </p:cNvPr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28" name="Freeform 146">
                <a:extLst>
                  <a:ext uri="{FF2B5EF4-FFF2-40B4-BE49-F238E27FC236}">
                    <a16:creationId xmlns:a16="http://schemas.microsoft.com/office/drawing/2014/main" id="{322687AB-3C65-40C1-813C-29A77B761731}"/>
                  </a:ext>
                </a:extLst>
              </p:cNvPr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29" name="Freeform 147">
                <a:extLst>
                  <a:ext uri="{FF2B5EF4-FFF2-40B4-BE49-F238E27FC236}">
                    <a16:creationId xmlns:a16="http://schemas.microsoft.com/office/drawing/2014/main" id="{89796A6F-F714-4C53-B33A-5BA0303E4687}"/>
                  </a:ext>
                </a:extLst>
              </p:cNvPr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30" name="Freeform 148">
                <a:extLst>
                  <a:ext uri="{FF2B5EF4-FFF2-40B4-BE49-F238E27FC236}">
                    <a16:creationId xmlns:a16="http://schemas.microsoft.com/office/drawing/2014/main" id="{C860B95C-9DD3-4320-8F99-4BD47344781D}"/>
                  </a:ext>
                </a:extLst>
              </p:cNvPr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D4874DF-BDE9-41DC-89A8-BACF00B679A3}"/>
                </a:ext>
              </a:extLst>
            </p:cNvPr>
            <p:cNvSpPr txBox="1"/>
            <p:nvPr/>
          </p:nvSpPr>
          <p:spPr>
            <a:xfrm>
              <a:off x="671153" y="448656"/>
              <a:ext cx="1182155" cy="2637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Study package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E8772EA-3D35-4C96-8336-25F78157B316}"/>
              </a:ext>
            </a:extLst>
          </p:cNvPr>
          <p:cNvSpPr txBox="1"/>
          <p:nvPr/>
        </p:nvSpPr>
        <p:spPr>
          <a:xfrm>
            <a:off x="5160228" y="4942861"/>
            <a:ext cx="21245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Fully executable study code + Shiny app</a:t>
            </a:r>
          </a:p>
        </p:txBody>
      </p:sp>
    </p:spTree>
    <p:extLst>
      <p:ext uri="{BB962C8B-B14F-4D97-AF65-F5344CB8AC3E}">
        <p14:creationId xmlns:p14="http://schemas.microsoft.com/office/powerpoint/2010/main" val="254217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9" grpId="0"/>
      <p:bldP spid="20" grpId="0" animBg="1"/>
      <p:bldP spid="21" grpId="0" animBg="1"/>
      <p:bldP spid="22" grpId="0" animBg="1"/>
      <p:bldP spid="3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579ED-A20C-441B-A820-372F3F0D0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the study package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C638EFE-EF3E-49CE-8477-8BE16F907113}"/>
              </a:ext>
            </a:extLst>
          </p:cNvPr>
          <p:cNvSpPr/>
          <p:nvPr/>
        </p:nvSpPr>
        <p:spPr>
          <a:xfrm>
            <a:off x="76200" y="1219200"/>
            <a:ext cx="8991600" cy="5029200"/>
          </a:xfrm>
          <a:prstGeom prst="roundRect">
            <a:avLst>
              <a:gd name="adj" fmla="val 628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7E907B-C606-4B4A-842E-27CC2349FA53}"/>
              </a:ext>
            </a:extLst>
          </p:cNvPr>
          <p:cNvSpPr/>
          <p:nvPr/>
        </p:nvSpPr>
        <p:spPr>
          <a:xfrm>
            <a:off x="2764136" y="2691755"/>
            <a:ext cx="6199242" cy="10790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39426B-1283-446B-B1DC-2C355C033B3C}"/>
              </a:ext>
            </a:extLst>
          </p:cNvPr>
          <p:cNvSpPr/>
          <p:nvPr/>
        </p:nvSpPr>
        <p:spPr>
          <a:xfrm>
            <a:off x="2874434" y="3134192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Negative control concepts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12C7E0-549F-4CDC-9D2D-4478B067FFD3}"/>
              </a:ext>
            </a:extLst>
          </p:cNvPr>
          <p:cNvSpPr/>
          <p:nvPr/>
        </p:nvSpPr>
        <p:spPr>
          <a:xfrm>
            <a:off x="5925488" y="3134192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SQL template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E5C3C8-512E-4BA4-8C94-6FC6A4A203E4}"/>
              </a:ext>
            </a:extLst>
          </p:cNvPr>
          <p:cNvSpPr txBox="1"/>
          <p:nvPr/>
        </p:nvSpPr>
        <p:spPr>
          <a:xfrm>
            <a:off x="2813294" y="2709257"/>
            <a:ext cx="1850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Negative controls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34007E-FCA3-48A6-8155-8223349450AD}"/>
              </a:ext>
            </a:extLst>
          </p:cNvPr>
          <p:cNvSpPr/>
          <p:nvPr/>
        </p:nvSpPr>
        <p:spPr>
          <a:xfrm>
            <a:off x="2766958" y="1524000"/>
            <a:ext cx="6199242" cy="10790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29F43C-AAC4-4AD7-B5AE-5852BBFE9352}"/>
              </a:ext>
            </a:extLst>
          </p:cNvPr>
          <p:cNvSpPr/>
          <p:nvPr/>
        </p:nvSpPr>
        <p:spPr>
          <a:xfrm>
            <a:off x="2877256" y="1967089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JSON definitions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ABA716-B8D6-4A15-8B14-73FDDAF9BEC8}"/>
              </a:ext>
            </a:extLst>
          </p:cNvPr>
          <p:cNvSpPr/>
          <p:nvPr/>
        </p:nvSpPr>
        <p:spPr>
          <a:xfrm>
            <a:off x="5928310" y="1967089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SQL definitions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89A78E-CC1A-464E-BB52-C7D16BE113F5}"/>
              </a:ext>
            </a:extLst>
          </p:cNvPr>
          <p:cNvSpPr txBox="1"/>
          <p:nvPr/>
        </p:nvSpPr>
        <p:spPr>
          <a:xfrm>
            <a:off x="2816116" y="1541502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Cohorts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313B57-23AC-4A78-A905-B44F28B9AECE}"/>
              </a:ext>
            </a:extLst>
          </p:cNvPr>
          <p:cNvSpPr/>
          <p:nvPr/>
        </p:nvSpPr>
        <p:spPr>
          <a:xfrm>
            <a:off x="2764136" y="5021113"/>
            <a:ext cx="6199242" cy="107902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3D1260-2188-4FE2-9C87-F19526C761AF}"/>
              </a:ext>
            </a:extLst>
          </p:cNvPr>
          <p:cNvSpPr/>
          <p:nvPr/>
        </p:nvSpPr>
        <p:spPr>
          <a:xfrm>
            <a:off x="2874434" y="5445488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Target-comparator-outcomes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4197B6-3515-43E5-B496-1F5ABD79991C}"/>
              </a:ext>
            </a:extLst>
          </p:cNvPr>
          <p:cNvSpPr/>
          <p:nvPr/>
        </p:nvSpPr>
        <p:spPr>
          <a:xfrm>
            <a:off x="5925488" y="5445488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Analysis definitions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D71D57-5D66-4EEC-B780-F3CCA965AEF2}"/>
              </a:ext>
            </a:extLst>
          </p:cNvPr>
          <p:cNvSpPr txBox="1"/>
          <p:nvPr/>
        </p:nvSpPr>
        <p:spPr>
          <a:xfrm>
            <a:off x="2813294" y="5038615"/>
            <a:ext cx="175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Analysis settings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525761-2920-4E0E-9EE2-9190B06A0D91}"/>
              </a:ext>
            </a:extLst>
          </p:cNvPr>
          <p:cNvSpPr/>
          <p:nvPr/>
        </p:nvSpPr>
        <p:spPr>
          <a:xfrm>
            <a:off x="2764136" y="3859510"/>
            <a:ext cx="6199242" cy="10790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5B8E4E-C263-498F-833B-F8155076B005}"/>
              </a:ext>
            </a:extLst>
          </p:cNvPr>
          <p:cNvSpPr/>
          <p:nvPr/>
        </p:nvSpPr>
        <p:spPr>
          <a:xfrm>
            <a:off x="2874434" y="4301947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Positive control settings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46EA3A-92C2-42E8-9B22-73CEEA8BA1F9}"/>
              </a:ext>
            </a:extLst>
          </p:cNvPr>
          <p:cNvSpPr txBox="1"/>
          <p:nvPr/>
        </p:nvSpPr>
        <p:spPr>
          <a:xfrm>
            <a:off x="2813294" y="3877012"/>
            <a:ext cx="1809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Positive controls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0C3EE46-0018-4509-9AE0-BF5F39B6F3D6}"/>
              </a:ext>
            </a:extLst>
          </p:cNvPr>
          <p:cNvSpPr/>
          <p:nvPr/>
        </p:nvSpPr>
        <p:spPr>
          <a:xfrm>
            <a:off x="241068" y="1524000"/>
            <a:ext cx="2409484" cy="457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16975A-C46D-4AEE-A993-CF244C64FBD8}"/>
              </a:ext>
            </a:extLst>
          </p:cNvPr>
          <p:cNvSpPr txBox="1"/>
          <p:nvPr/>
        </p:nvSpPr>
        <p:spPr>
          <a:xfrm>
            <a:off x="241068" y="1541502"/>
            <a:ext cx="162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Execution code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5BE2F31-D6E0-416D-80DD-168AE5C303FA}"/>
              </a:ext>
            </a:extLst>
          </p:cNvPr>
          <p:cNvSpPr/>
          <p:nvPr/>
        </p:nvSpPr>
        <p:spPr>
          <a:xfrm>
            <a:off x="309347" y="1967088"/>
            <a:ext cx="2205253" cy="19602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 execution code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17F5234-EEC4-47D4-B4A6-D8D035B7976F}"/>
              </a:ext>
            </a:extLst>
          </p:cNvPr>
          <p:cNvSpPr/>
          <p:nvPr/>
        </p:nvSpPr>
        <p:spPr>
          <a:xfrm>
            <a:off x="309346" y="4075581"/>
            <a:ext cx="2205253" cy="19033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Shiny app to view results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9FF323E3-D781-4E4D-AA88-2E9A06E52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533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579ED-A20C-441B-A820-372F3F0D0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Anatomy of the study package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C638EFE-EF3E-49CE-8477-8BE16F907113}"/>
              </a:ext>
            </a:extLst>
          </p:cNvPr>
          <p:cNvSpPr/>
          <p:nvPr/>
        </p:nvSpPr>
        <p:spPr>
          <a:xfrm>
            <a:off x="76200" y="1219200"/>
            <a:ext cx="8991600" cy="5029200"/>
          </a:xfrm>
          <a:prstGeom prst="roundRect">
            <a:avLst>
              <a:gd name="adj" fmla="val 6282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7E907B-C606-4B4A-842E-27CC2349FA53}"/>
              </a:ext>
            </a:extLst>
          </p:cNvPr>
          <p:cNvSpPr/>
          <p:nvPr/>
        </p:nvSpPr>
        <p:spPr>
          <a:xfrm>
            <a:off x="2764136" y="2691755"/>
            <a:ext cx="6199242" cy="10790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39426B-1283-446B-B1DC-2C355C033B3C}"/>
              </a:ext>
            </a:extLst>
          </p:cNvPr>
          <p:cNvSpPr/>
          <p:nvPr/>
        </p:nvSpPr>
        <p:spPr>
          <a:xfrm>
            <a:off x="2874434" y="3134192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Negative control concepts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12C7E0-549F-4CDC-9D2D-4478B067FFD3}"/>
              </a:ext>
            </a:extLst>
          </p:cNvPr>
          <p:cNvSpPr/>
          <p:nvPr/>
        </p:nvSpPr>
        <p:spPr>
          <a:xfrm>
            <a:off x="5925488" y="3134192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SQL template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E5C3C8-512E-4BA4-8C94-6FC6A4A203E4}"/>
              </a:ext>
            </a:extLst>
          </p:cNvPr>
          <p:cNvSpPr txBox="1"/>
          <p:nvPr/>
        </p:nvSpPr>
        <p:spPr>
          <a:xfrm>
            <a:off x="2813294" y="2709257"/>
            <a:ext cx="1850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Negative controls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A34007E-FCA3-48A6-8155-8223349450AD}"/>
              </a:ext>
            </a:extLst>
          </p:cNvPr>
          <p:cNvSpPr/>
          <p:nvPr/>
        </p:nvSpPr>
        <p:spPr>
          <a:xfrm>
            <a:off x="2766958" y="1524000"/>
            <a:ext cx="6199242" cy="10790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F29F43C-AAC4-4AD7-B5AE-5852BBFE9352}"/>
              </a:ext>
            </a:extLst>
          </p:cNvPr>
          <p:cNvSpPr/>
          <p:nvPr/>
        </p:nvSpPr>
        <p:spPr>
          <a:xfrm>
            <a:off x="2877256" y="1967089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JSON definitions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0ABA716-B8D6-4A15-8B14-73FDDAF9BEC8}"/>
              </a:ext>
            </a:extLst>
          </p:cNvPr>
          <p:cNvSpPr/>
          <p:nvPr/>
        </p:nvSpPr>
        <p:spPr>
          <a:xfrm>
            <a:off x="5928310" y="1967089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SQL definitions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89A78E-CC1A-464E-BB52-C7D16BE113F5}"/>
              </a:ext>
            </a:extLst>
          </p:cNvPr>
          <p:cNvSpPr txBox="1"/>
          <p:nvPr/>
        </p:nvSpPr>
        <p:spPr>
          <a:xfrm>
            <a:off x="2816116" y="1541502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Cohorts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313B57-23AC-4A78-A905-B44F28B9AECE}"/>
              </a:ext>
            </a:extLst>
          </p:cNvPr>
          <p:cNvSpPr/>
          <p:nvPr/>
        </p:nvSpPr>
        <p:spPr>
          <a:xfrm>
            <a:off x="2764136" y="5021113"/>
            <a:ext cx="6199242" cy="107902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43D1260-2188-4FE2-9C87-F19526C761AF}"/>
              </a:ext>
            </a:extLst>
          </p:cNvPr>
          <p:cNvSpPr/>
          <p:nvPr/>
        </p:nvSpPr>
        <p:spPr>
          <a:xfrm>
            <a:off x="2874434" y="5445488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Target-comparator-outcomes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54197B6-3515-43E5-B496-1F5ABD79991C}"/>
              </a:ext>
            </a:extLst>
          </p:cNvPr>
          <p:cNvSpPr/>
          <p:nvPr/>
        </p:nvSpPr>
        <p:spPr>
          <a:xfrm>
            <a:off x="5925488" y="5445488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Analysis definitions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1D71D57-5D66-4EEC-B780-F3CCA965AEF2}"/>
              </a:ext>
            </a:extLst>
          </p:cNvPr>
          <p:cNvSpPr txBox="1"/>
          <p:nvPr/>
        </p:nvSpPr>
        <p:spPr>
          <a:xfrm>
            <a:off x="2813294" y="5038615"/>
            <a:ext cx="17594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Analysis settings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A525761-2920-4E0E-9EE2-9190B06A0D91}"/>
              </a:ext>
            </a:extLst>
          </p:cNvPr>
          <p:cNvSpPr/>
          <p:nvPr/>
        </p:nvSpPr>
        <p:spPr>
          <a:xfrm>
            <a:off x="2764136" y="3859510"/>
            <a:ext cx="6199242" cy="1079026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85B8E4E-C263-498F-833B-F8155076B005}"/>
              </a:ext>
            </a:extLst>
          </p:cNvPr>
          <p:cNvSpPr/>
          <p:nvPr/>
        </p:nvSpPr>
        <p:spPr>
          <a:xfrm>
            <a:off x="2874434" y="4301947"/>
            <a:ext cx="2971800" cy="533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Positive control settings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46EA3A-92C2-42E8-9B22-73CEEA8BA1F9}"/>
              </a:ext>
            </a:extLst>
          </p:cNvPr>
          <p:cNvSpPr txBox="1"/>
          <p:nvPr/>
        </p:nvSpPr>
        <p:spPr>
          <a:xfrm>
            <a:off x="2813294" y="3877012"/>
            <a:ext cx="1809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Positive controls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0C3EE46-0018-4509-9AE0-BF5F39B6F3D6}"/>
              </a:ext>
            </a:extLst>
          </p:cNvPr>
          <p:cNvSpPr/>
          <p:nvPr/>
        </p:nvSpPr>
        <p:spPr>
          <a:xfrm>
            <a:off x="241068" y="1524000"/>
            <a:ext cx="2409484" cy="45761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416975A-C46D-4AEE-A993-CF244C64FBD8}"/>
              </a:ext>
            </a:extLst>
          </p:cNvPr>
          <p:cNvSpPr txBox="1"/>
          <p:nvPr/>
        </p:nvSpPr>
        <p:spPr>
          <a:xfrm>
            <a:off x="241068" y="1541502"/>
            <a:ext cx="1625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Execution code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5BE2F31-D6E0-416D-80DD-168AE5C303FA}"/>
              </a:ext>
            </a:extLst>
          </p:cNvPr>
          <p:cNvSpPr/>
          <p:nvPr/>
        </p:nvSpPr>
        <p:spPr>
          <a:xfrm>
            <a:off x="309347" y="1967088"/>
            <a:ext cx="2205253" cy="19602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Main execution code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17F5234-EEC4-47D4-B4A6-D8D035B7976F}"/>
              </a:ext>
            </a:extLst>
          </p:cNvPr>
          <p:cNvSpPr/>
          <p:nvPr/>
        </p:nvSpPr>
        <p:spPr>
          <a:xfrm>
            <a:off x="309346" y="4075581"/>
            <a:ext cx="2205253" cy="19033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Shiny app to view results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765F138-42BE-4742-B55E-E1ED3ED73587}"/>
              </a:ext>
            </a:extLst>
          </p:cNvPr>
          <p:cNvSpPr/>
          <p:nvPr/>
        </p:nvSpPr>
        <p:spPr>
          <a:xfrm>
            <a:off x="4563725" y="1718303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/cohorts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FEF962D6-72E8-4A35-937A-521E8F8268EB}"/>
              </a:ext>
            </a:extLst>
          </p:cNvPr>
          <p:cNvSpPr/>
          <p:nvPr/>
        </p:nvSpPr>
        <p:spPr>
          <a:xfrm>
            <a:off x="7625887" y="1726168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</a:t>
            </a:r>
            <a:r>
              <a:rPr lang="en-US" dirty="0" err="1"/>
              <a:t>sql</a:t>
            </a:r>
            <a:endParaRPr lang="en-US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DCA0639-731A-43BF-85C0-72B4B06EFBE7}"/>
              </a:ext>
            </a:extLst>
          </p:cNvPr>
          <p:cNvSpPr/>
          <p:nvPr/>
        </p:nvSpPr>
        <p:spPr>
          <a:xfrm>
            <a:off x="4562315" y="2931464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 err="1"/>
              <a:t>inst</a:t>
            </a:r>
            <a:r>
              <a:rPr lang="en-US" dirty="0"/>
              <a:t>/settings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4C8228FC-B344-4C84-8DD9-CB9C5E929F0F}"/>
              </a:ext>
            </a:extLst>
          </p:cNvPr>
          <p:cNvSpPr/>
          <p:nvPr/>
        </p:nvSpPr>
        <p:spPr>
          <a:xfrm>
            <a:off x="7634660" y="2881705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</a:t>
            </a:r>
            <a:r>
              <a:rPr lang="en-US" dirty="0" err="1"/>
              <a:t>sql</a:t>
            </a:r>
            <a:endParaRPr lang="en-US" dirty="0"/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E3BEE5C9-1843-448D-879C-D24EAE1BEE59}"/>
              </a:ext>
            </a:extLst>
          </p:cNvPr>
          <p:cNvSpPr/>
          <p:nvPr/>
        </p:nvSpPr>
        <p:spPr>
          <a:xfrm>
            <a:off x="4569603" y="4030088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/settings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4116E1AD-E257-40C9-B653-735853B35586}"/>
              </a:ext>
            </a:extLst>
          </p:cNvPr>
          <p:cNvSpPr/>
          <p:nvPr/>
        </p:nvSpPr>
        <p:spPr>
          <a:xfrm>
            <a:off x="4562314" y="5167136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/settings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BD67F07-9B76-4BB9-9625-4914768C3293}"/>
              </a:ext>
            </a:extLst>
          </p:cNvPr>
          <p:cNvSpPr/>
          <p:nvPr/>
        </p:nvSpPr>
        <p:spPr>
          <a:xfrm>
            <a:off x="7640411" y="5167136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/settings</a:t>
            </a:r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C432DBDA-12EB-4A7B-B80B-BA69F7F06900}"/>
              </a:ext>
            </a:extLst>
          </p:cNvPr>
          <p:cNvSpPr/>
          <p:nvPr/>
        </p:nvSpPr>
        <p:spPr>
          <a:xfrm>
            <a:off x="1329943" y="1902969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E36EC35E-D1E9-4B25-8BE2-8647A11212CC}"/>
              </a:ext>
            </a:extLst>
          </p:cNvPr>
          <p:cNvSpPr/>
          <p:nvPr/>
        </p:nvSpPr>
        <p:spPr>
          <a:xfrm>
            <a:off x="1390620" y="4030088"/>
            <a:ext cx="1361763" cy="369332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r>
              <a:rPr lang="en-US" dirty="0"/>
              <a:t>/shiny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49896E-0C6C-45C0-9DF3-8A06531847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44583ED-F364-40B3-B25B-483B5033DFA3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48988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1BB703-CB48-48AD-8B84-AA6190B93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run study package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2A8283-9B0C-4D74-B4F1-B8CAD6432F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>
                <a:hlinkClick r:id="rId2"/>
              </a:rPr>
              <a:t>https://github.com/OHDSI/SkeletonComparativeEffectStudy/blob/master/studyReadme.md</a:t>
            </a:r>
            <a:endParaRPr lang="en-US" dirty="0"/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621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BFD4-FD67-4701-AA0A-DBB6D60F7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 distribution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BDC1171B-1735-4C37-97D8-CC9235D07AF2}"/>
              </a:ext>
            </a:extLst>
          </p:cNvPr>
          <p:cNvGrpSpPr/>
          <p:nvPr/>
        </p:nvGrpSpPr>
        <p:grpSpPr>
          <a:xfrm>
            <a:off x="3101536" y="1676400"/>
            <a:ext cx="2940928" cy="1919111"/>
            <a:chOff x="414337" y="448656"/>
            <a:chExt cx="2024064" cy="1265069"/>
          </a:xfrm>
        </p:grpSpPr>
        <p:sp>
          <p:nvSpPr>
            <p:cNvPr id="5" name="Rounded Rectangle 141">
              <a:extLst>
                <a:ext uri="{FF2B5EF4-FFF2-40B4-BE49-F238E27FC236}">
                  <a16:creationId xmlns:a16="http://schemas.microsoft.com/office/drawing/2014/main" id="{478E0490-CC69-4883-A929-29702CB09D19}"/>
                </a:ext>
              </a:extLst>
            </p:cNvPr>
            <p:cNvSpPr/>
            <p:nvPr/>
          </p:nvSpPr>
          <p:spPr>
            <a:xfrm>
              <a:off x="414337" y="476250"/>
              <a:ext cx="2024064" cy="1237475"/>
            </a:xfrm>
            <a:prstGeom prst="roundRect">
              <a:avLst>
                <a:gd name="adj" fmla="val 10586"/>
              </a:avLst>
            </a:prstGeom>
            <a:solidFill>
              <a:schemeClr val="bg1"/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/>
                <a:t>s</a:t>
              </a:r>
            </a:p>
          </p:txBody>
        </p:sp>
        <p:sp>
          <p:nvSpPr>
            <p:cNvPr id="6" name="Rounded Rectangle 10">
              <a:extLst>
                <a:ext uri="{FF2B5EF4-FFF2-40B4-BE49-F238E27FC236}">
                  <a16:creationId xmlns:a16="http://schemas.microsoft.com/office/drawing/2014/main" id="{F7224BAC-D70E-4E02-B9FF-0DC98CFB1413}"/>
                </a:ext>
              </a:extLst>
            </p:cNvPr>
            <p:cNvSpPr/>
            <p:nvPr/>
          </p:nvSpPr>
          <p:spPr>
            <a:xfrm>
              <a:off x="414337" y="476250"/>
              <a:ext cx="2024064" cy="200122"/>
            </a:xfrm>
            <a:custGeom>
              <a:avLst/>
              <a:gdLst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258129 w 2514600"/>
                <a:gd name="connsiteY6" fmla="*/ 2438400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38400"/>
                <a:gd name="connsiteX1" fmla="*/ 258129 w 2514600"/>
                <a:gd name="connsiteY1" fmla="*/ 0 h 2438400"/>
                <a:gd name="connsiteX2" fmla="*/ 2256471 w 2514600"/>
                <a:gd name="connsiteY2" fmla="*/ 0 h 2438400"/>
                <a:gd name="connsiteX3" fmla="*/ 2514600 w 2514600"/>
                <a:gd name="connsiteY3" fmla="*/ 258129 h 2438400"/>
                <a:gd name="connsiteX4" fmla="*/ 2514600 w 2514600"/>
                <a:gd name="connsiteY4" fmla="*/ 2180271 h 2438400"/>
                <a:gd name="connsiteX5" fmla="*/ 2256471 w 2514600"/>
                <a:gd name="connsiteY5" fmla="*/ 2438400 h 2438400"/>
                <a:gd name="connsiteX6" fmla="*/ 515304 w 2514600"/>
                <a:gd name="connsiteY6" fmla="*/ 2352675 h 2438400"/>
                <a:gd name="connsiteX7" fmla="*/ 0 w 2514600"/>
                <a:gd name="connsiteY7" fmla="*/ 2180271 h 2438400"/>
                <a:gd name="connsiteX8" fmla="*/ 0 w 2514600"/>
                <a:gd name="connsiteY8" fmla="*/ 258129 h 2438400"/>
                <a:gd name="connsiteX0" fmla="*/ 0 w 2514600"/>
                <a:gd name="connsiteY0" fmla="*/ 258129 h 2452560"/>
                <a:gd name="connsiteX1" fmla="*/ 258129 w 2514600"/>
                <a:gd name="connsiteY1" fmla="*/ 0 h 2452560"/>
                <a:gd name="connsiteX2" fmla="*/ 2256471 w 2514600"/>
                <a:gd name="connsiteY2" fmla="*/ 0 h 2452560"/>
                <a:gd name="connsiteX3" fmla="*/ 2514600 w 2514600"/>
                <a:gd name="connsiteY3" fmla="*/ 258129 h 2452560"/>
                <a:gd name="connsiteX4" fmla="*/ 2514600 w 2514600"/>
                <a:gd name="connsiteY4" fmla="*/ 2180271 h 2452560"/>
                <a:gd name="connsiteX5" fmla="*/ 2256471 w 2514600"/>
                <a:gd name="connsiteY5" fmla="*/ 2438400 h 2452560"/>
                <a:gd name="connsiteX6" fmla="*/ 0 w 2514600"/>
                <a:gd name="connsiteY6" fmla="*/ 2180271 h 2452560"/>
                <a:gd name="connsiteX7" fmla="*/ 0 w 2514600"/>
                <a:gd name="connsiteY7" fmla="*/ 258129 h 2452560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502835"/>
                <a:gd name="connsiteX1" fmla="*/ 258129 w 2514600"/>
                <a:gd name="connsiteY1" fmla="*/ 0 h 2502835"/>
                <a:gd name="connsiteX2" fmla="*/ 2256471 w 2514600"/>
                <a:gd name="connsiteY2" fmla="*/ 0 h 2502835"/>
                <a:gd name="connsiteX3" fmla="*/ 2514600 w 2514600"/>
                <a:gd name="connsiteY3" fmla="*/ 258129 h 2502835"/>
                <a:gd name="connsiteX4" fmla="*/ 2514600 w 2514600"/>
                <a:gd name="connsiteY4" fmla="*/ 2180271 h 2502835"/>
                <a:gd name="connsiteX5" fmla="*/ 0 w 2514600"/>
                <a:gd name="connsiteY5" fmla="*/ 2180271 h 2502835"/>
                <a:gd name="connsiteX6" fmla="*/ 0 w 2514600"/>
                <a:gd name="connsiteY6" fmla="*/ 258129 h 2502835"/>
                <a:gd name="connsiteX0" fmla="*/ 0 w 2514600"/>
                <a:gd name="connsiteY0" fmla="*/ 258129 h 2322651"/>
                <a:gd name="connsiteX1" fmla="*/ 258129 w 2514600"/>
                <a:gd name="connsiteY1" fmla="*/ 0 h 2322651"/>
                <a:gd name="connsiteX2" fmla="*/ 2256471 w 2514600"/>
                <a:gd name="connsiteY2" fmla="*/ 0 h 2322651"/>
                <a:gd name="connsiteX3" fmla="*/ 2514600 w 2514600"/>
                <a:gd name="connsiteY3" fmla="*/ 258129 h 2322651"/>
                <a:gd name="connsiteX4" fmla="*/ 2514600 w 2514600"/>
                <a:gd name="connsiteY4" fmla="*/ 2180271 h 2322651"/>
                <a:gd name="connsiteX5" fmla="*/ 0 w 2514600"/>
                <a:gd name="connsiteY5" fmla="*/ 2180271 h 2322651"/>
                <a:gd name="connsiteX6" fmla="*/ 0 w 2514600"/>
                <a:gd name="connsiteY6" fmla="*/ 258129 h 232265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2180271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90488 w 2514600"/>
                <a:gd name="connsiteY5" fmla="*/ 72770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556258 h 2180271"/>
                <a:gd name="connsiteX6" fmla="*/ 0 w 2514600"/>
                <a:gd name="connsiteY6" fmla="*/ 258129 h 2180271"/>
                <a:gd name="connsiteX0" fmla="*/ 0 w 2514600"/>
                <a:gd name="connsiteY0" fmla="*/ 258129 h 2180271"/>
                <a:gd name="connsiteX1" fmla="*/ 258129 w 2514600"/>
                <a:gd name="connsiteY1" fmla="*/ 0 h 2180271"/>
                <a:gd name="connsiteX2" fmla="*/ 2256471 w 2514600"/>
                <a:gd name="connsiteY2" fmla="*/ 0 h 2180271"/>
                <a:gd name="connsiteX3" fmla="*/ 2514600 w 2514600"/>
                <a:gd name="connsiteY3" fmla="*/ 258129 h 2180271"/>
                <a:gd name="connsiteX4" fmla="*/ 2514600 w 2514600"/>
                <a:gd name="connsiteY4" fmla="*/ 2180271 h 2180271"/>
                <a:gd name="connsiteX5" fmla="*/ 0 w 2514600"/>
                <a:gd name="connsiteY5" fmla="*/ 394333 h 2180271"/>
                <a:gd name="connsiteX6" fmla="*/ 0 w 2514600"/>
                <a:gd name="connsiteY6" fmla="*/ 258129 h 2180271"/>
                <a:gd name="connsiteX0" fmla="*/ 0 w 2543175"/>
                <a:gd name="connsiteY0" fmla="*/ 258129 h 394333"/>
                <a:gd name="connsiteX1" fmla="*/ 258129 w 2543175"/>
                <a:gd name="connsiteY1" fmla="*/ 0 h 394333"/>
                <a:gd name="connsiteX2" fmla="*/ 2256471 w 2543175"/>
                <a:gd name="connsiteY2" fmla="*/ 0 h 394333"/>
                <a:gd name="connsiteX3" fmla="*/ 2514600 w 2543175"/>
                <a:gd name="connsiteY3" fmla="*/ 258129 h 394333"/>
                <a:gd name="connsiteX4" fmla="*/ 2543175 w 2543175"/>
                <a:gd name="connsiteY4" fmla="*/ 389571 h 394333"/>
                <a:gd name="connsiteX5" fmla="*/ 0 w 2543175"/>
                <a:gd name="connsiteY5" fmla="*/ 394333 h 394333"/>
                <a:gd name="connsiteX6" fmla="*/ 0 w 2543175"/>
                <a:gd name="connsiteY6" fmla="*/ 258129 h 394333"/>
                <a:gd name="connsiteX0" fmla="*/ 0 w 2514600"/>
                <a:gd name="connsiteY0" fmla="*/ 258129 h 394333"/>
                <a:gd name="connsiteX1" fmla="*/ 258129 w 2514600"/>
                <a:gd name="connsiteY1" fmla="*/ 0 h 394333"/>
                <a:gd name="connsiteX2" fmla="*/ 2256471 w 2514600"/>
                <a:gd name="connsiteY2" fmla="*/ 0 h 394333"/>
                <a:gd name="connsiteX3" fmla="*/ 2514600 w 2514600"/>
                <a:gd name="connsiteY3" fmla="*/ 258129 h 394333"/>
                <a:gd name="connsiteX4" fmla="*/ 2509837 w 2514600"/>
                <a:gd name="connsiteY4" fmla="*/ 389571 h 394333"/>
                <a:gd name="connsiteX5" fmla="*/ 0 w 2514600"/>
                <a:gd name="connsiteY5" fmla="*/ 394333 h 394333"/>
                <a:gd name="connsiteX6" fmla="*/ 0 w 2514600"/>
                <a:gd name="connsiteY6" fmla="*/ 258129 h 394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14600" h="394333">
                  <a:moveTo>
                    <a:pt x="0" y="258129"/>
                  </a:moveTo>
                  <a:cubicBezTo>
                    <a:pt x="0" y="115568"/>
                    <a:pt x="115568" y="0"/>
                    <a:pt x="258129" y="0"/>
                  </a:cubicBezTo>
                  <a:lnTo>
                    <a:pt x="2256471" y="0"/>
                  </a:lnTo>
                  <a:cubicBezTo>
                    <a:pt x="2399032" y="0"/>
                    <a:pt x="2514600" y="115568"/>
                    <a:pt x="2514600" y="258129"/>
                  </a:cubicBezTo>
                  <a:lnTo>
                    <a:pt x="2509837" y="389571"/>
                  </a:lnTo>
                  <a:lnTo>
                    <a:pt x="0" y="394333"/>
                  </a:lnTo>
                  <a:lnTo>
                    <a:pt x="0" y="258129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 b="1"/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CBCF1CC1-AD90-4FAE-9291-EFC923753B00}"/>
                </a:ext>
              </a:extLst>
            </p:cNvPr>
            <p:cNvGrpSpPr/>
            <p:nvPr/>
          </p:nvGrpSpPr>
          <p:grpSpPr>
            <a:xfrm>
              <a:off x="511908" y="497112"/>
              <a:ext cx="202554" cy="160689"/>
              <a:chOff x="2019300" y="2083773"/>
              <a:chExt cx="714375" cy="716577"/>
            </a:xfrm>
            <a:solidFill>
              <a:schemeClr val="bg1"/>
            </a:solidFill>
          </p:grpSpPr>
          <p:sp>
            <p:nvSpPr>
              <p:cNvPr id="9" name="Freeform 146">
                <a:extLst>
                  <a:ext uri="{FF2B5EF4-FFF2-40B4-BE49-F238E27FC236}">
                    <a16:creationId xmlns:a16="http://schemas.microsoft.com/office/drawing/2014/main" id="{96AF82C9-7723-4A8E-A727-8783C482F67C}"/>
                  </a:ext>
                </a:extLst>
              </p:cNvPr>
              <p:cNvSpPr/>
              <p:nvPr/>
            </p:nvSpPr>
            <p:spPr>
              <a:xfrm>
                <a:off x="2057399" y="2083773"/>
                <a:ext cx="633413" cy="209372"/>
              </a:xfrm>
              <a:custGeom>
                <a:avLst/>
                <a:gdLst>
                  <a:gd name="connsiteX0" fmla="*/ 0 w 569118"/>
                  <a:gd name="connsiteY0" fmla="*/ 90488 h 188119"/>
                  <a:gd name="connsiteX1" fmla="*/ 302418 w 569118"/>
                  <a:gd name="connsiteY1" fmla="*/ 0 h 188119"/>
                  <a:gd name="connsiteX2" fmla="*/ 569118 w 569118"/>
                  <a:gd name="connsiteY2" fmla="*/ 97631 h 188119"/>
                  <a:gd name="connsiteX3" fmla="*/ 288131 w 569118"/>
                  <a:gd name="connsiteY3" fmla="*/ 188119 h 188119"/>
                  <a:gd name="connsiteX4" fmla="*/ 0 w 569118"/>
                  <a:gd name="connsiteY4" fmla="*/ 90488 h 188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69118" h="188119">
                    <a:moveTo>
                      <a:pt x="0" y="90488"/>
                    </a:moveTo>
                    <a:lnTo>
                      <a:pt x="302418" y="0"/>
                    </a:lnTo>
                    <a:lnTo>
                      <a:pt x="569118" y="97631"/>
                    </a:lnTo>
                    <a:lnTo>
                      <a:pt x="288131" y="188119"/>
                    </a:lnTo>
                    <a:lnTo>
                      <a:pt x="0" y="90488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0" name="Freeform 147">
                <a:extLst>
                  <a:ext uri="{FF2B5EF4-FFF2-40B4-BE49-F238E27FC236}">
                    <a16:creationId xmlns:a16="http://schemas.microsoft.com/office/drawing/2014/main" id="{83569E79-61A1-4EE1-B32F-2E75EDF79D3B}"/>
                  </a:ext>
                </a:extLst>
              </p:cNvPr>
              <p:cNvSpPr/>
              <p:nvPr/>
            </p:nvSpPr>
            <p:spPr>
              <a:xfrm>
                <a:off x="2019300" y="2245519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  <p:sp>
            <p:nvSpPr>
              <p:cNvPr id="11" name="Freeform 148">
                <a:extLst>
                  <a:ext uri="{FF2B5EF4-FFF2-40B4-BE49-F238E27FC236}">
                    <a16:creationId xmlns:a16="http://schemas.microsoft.com/office/drawing/2014/main" id="{A5879479-669A-4BC6-B957-A7650389DA7B}"/>
                  </a:ext>
                </a:extLst>
              </p:cNvPr>
              <p:cNvSpPr/>
              <p:nvPr/>
            </p:nvSpPr>
            <p:spPr>
              <a:xfrm flipH="1">
                <a:off x="2412206" y="2245518"/>
                <a:ext cx="321469" cy="554831"/>
              </a:xfrm>
              <a:custGeom>
                <a:avLst/>
                <a:gdLst>
                  <a:gd name="connsiteX0" fmla="*/ 0 w 321469"/>
                  <a:gd name="connsiteY0" fmla="*/ 0 h 554831"/>
                  <a:gd name="connsiteX1" fmla="*/ 321469 w 321469"/>
                  <a:gd name="connsiteY1" fmla="*/ 102394 h 554831"/>
                  <a:gd name="connsiteX2" fmla="*/ 321469 w 321469"/>
                  <a:gd name="connsiteY2" fmla="*/ 554831 h 554831"/>
                  <a:gd name="connsiteX3" fmla="*/ 0 w 321469"/>
                  <a:gd name="connsiteY3" fmla="*/ 438150 h 554831"/>
                  <a:gd name="connsiteX4" fmla="*/ 0 w 321469"/>
                  <a:gd name="connsiteY4" fmla="*/ 0 h 55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469" h="554831">
                    <a:moveTo>
                      <a:pt x="0" y="0"/>
                    </a:moveTo>
                    <a:lnTo>
                      <a:pt x="321469" y="102394"/>
                    </a:lnTo>
                    <a:lnTo>
                      <a:pt x="321469" y="554831"/>
                    </a:lnTo>
                    <a:lnTo>
                      <a:pt x="0" y="438150"/>
                    </a:lnTo>
                    <a:cubicBezTo>
                      <a:pt x="794" y="291306"/>
                      <a:pt x="1587" y="144463"/>
                      <a:pt x="0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900"/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9BB0DFC-187A-4C48-8A43-CE663966335F}"/>
                </a:ext>
              </a:extLst>
            </p:cNvPr>
            <p:cNvSpPr txBox="1"/>
            <p:nvPr/>
          </p:nvSpPr>
          <p:spPr>
            <a:xfrm>
              <a:off x="671153" y="448656"/>
              <a:ext cx="1182155" cy="2637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>
                  <a:solidFill>
                    <a:schemeClr val="bg1"/>
                  </a:solidFill>
                </a:rPr>
                <a:t>Study package</a:t>
              </a: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6918142B-4B5C-4A48-93C8-7876E91ECC96}"/>
              </a:ext>
            </a:extLst>
          </p:cNvPr>
          <p:cNvSpPr txBox="1"/>
          <p:nvPr/>
        </p:nvSpPr>
        <p:spPr>
          <a:xfrm>
            <a:off x="3225583" y="2172373"/>
            <a:ext cx="21245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Fully executable study code + Shiny app</a:t>
            </a:r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E8C66A3F-3F42-43AE-8BE6-7D5393CA9184}"/>
              </a:ext>
            </a:extLst>
          </p:cNvPr>
          <p:cNvSpPr/>
          <p:nvPr/>
        </p:nvSpPr>
        <p:spPr>
          <a:xfrm rot="7608508">
            <a:off x="2782827" y="4273221"/>
            <a:ext cx="1156043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Arrow: Right 14">
            <a:extLst>
              <a:ext uri="{FF2B5EF4-FFF2-40B4-BE49-F238E27FC236}">
                <a16:creationId xmlns:a16="http://schemas.microsoft.com/office/drawing/2014/main" id="{00C8E316-A7D6-4E60-BD0B-78F98BCC4FD4}"/>
              </a:ext>
            </a:extLst>
          </p:cNvPr>
          <p:cNvSpPr/>
          <p:nvPr/>
        </p:nvSpPr>
        <p:spPr>
          <a:xfrm rot="5400000">
            <a:off x="3879678" y="4273222"/>
            <a:ext cx="1156043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87F13A81-ABD9-459A-AF48-23C079B2FC7C}"/>
              </a:ext>
            </a:extLst>
          </p:cNvPr>
          <p:cNvSpPr/>
          <p:nvPr/>
        </p:nvSpPr>
        <p:spPr>
          <a:xfrm rot="3368065">
            <a:off x="5189089" y="4238852"/>
            <a:ext cx="1156043" cy="2286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lowchart: Magnetic Disk 16">
            <a:extLst>
              <a:ext uri="{FF2B5EF4-FFF2-40B4-BE49-F238E27FC236}">
                <a16:creationId xmlns:a16="http://schemas.microsoft.com/office/drawing/2014/main" id="{3087B86D-5ED7-49D4-B42F-31CEC8FA54D7}"/>
              </a:ext>
            </a:extLst>
          </p:cNvPr>
          <p:cNvSpPr/>
          <p:nvPr/>
        </p:nvSpPr>
        <p:spPr>
          <a:xfrm>
            <a:off x="2304344" y="4965544"/>
            <a:ext cx="1115705" cy="624713"/>
          </a:xfrm>
          <a:prstGeom prst="flowChartMagneticDisk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Site A</a:t>
            </a:r>
          </a:p>
        </p:txBody>
      </p:sp>
      <p:sp>
        <p:nvSpPr>
          <p:cNvPr id="18" name="Flowchart: Magnetic Disk 17">
            <a:extLst>
              <a:ext uri="{FF2B5EF4-FFF2-40B4-BE49-F238E27FC236}">
                <a16:creationId xmlns:a16="http://schemas.microsoft.com/office/drawing/2014/main" id="{F1D4CE29-6DA4-446B-A391-22B3E73637AA}"/>
              </a:ext>
            </a:extLst>
          </p:cNvPr>
          <p:cNvSpPr/>
          <p:nvPr/>
        </p:nvSpPr>
        <p:spPr>
          <a:xfrm>
            <a:off x="3841672" y="5117942"/>
            <a:ext cx="1115705" cy="624713"/>
          </a:xfrm>
          <a:prstGeom prst="flowChartMagneticDisk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Site B</a:t>
            </a:r>
          </a:p>
        </p:txBody>
      </p:sp>
      <p:sp>
        <p:nvSpPr>
          <p:cNvPr id="19" name="Flowchart: Magnetic Disk 18">
            <a:extLst>
              <a:ext uri="{FF2B5EF4-FFF2-40B4-BE49-F238E27FC236}">
                <a16:creationId xmlns:a16="http://schemas.microsoft.com/office/drawing/2014/main" id="{F48BFA00-FC80-47BC-B04C-65A3586AA062}"/>
              </a:ext>
            </a:extLst>
          </p:cNvPr>
          <p:cNvSpPr/>
          <p:nvPr/>
        </p:nvSpPr>
        <p:spPr>
          <a:xfrm>
            <a:off x="5376242" y="4978332"/>
            <a:ext cx="1115705" cy="624713"/>
          </a:xfrm>
          <a:prstGeom prst="flowChartMagneticDisk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Site C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0F12DC5F-26D6-444C-A1BE-8EBA01D0FB2F}"/>
              </a:ext>
            </a:extLst>
          </p:cNvPr>
          <p:cNvSpPr/>
          <p:nvPr/>
        </p:nvSpPr>
        <p:spPr>
          <a:xfrm rot="18615438">
            <a:off x="2336964" y="4225597"/>
            <a:ext cx="1156043" cy="2286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C1DB883B-31D5-4544-95AB-32B1B9E593A9}"/>
              </a:ext>
            </a:extLst>
          </p:cNvPr>
          <p:cNvSpPr/>
          <p:nvPr/>
        </p:nvSpPr>
        <p:spPr>
          <a:xfrm rot="16200000">
            <a:off x="3606773" y="4251870"/>
            <a:ext cx="1156043" cy="2286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Arrow: Right 21">
            <a:extLst>
              <a:ext uri="{FF2B5EF4-FFF2-40B4-BE49-F238E27FC236}">
                <a16:creationId xmlns:a16="http://schemas.microsoft.com/office/drawing/2014/main" id="{8A63B393-D7AC-4544-92A7-AC5310868006}"/>
              </a:ext>
            </a:extLst>
          </p:cNvPr>
          <p:cNvSpPr/>
          <p:nvPr/>
        </p:nvSpPr>
        <p:spPr>
          <a:xfrm rot="14230946">
            <a:off x="4862940" y="4227669"/>
            <a:ext cx="1156043" cy="22860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432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A14E0-B132-4526-8E63-CBF96832E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Comparative effectiveness studies </a:t>
            </a:r>
            <a:br>
              <a:rPr lang="en-US" dirty="0"/>
            </a:br>
            <a:r>
              <a:rPr lang="en-US" dirty="0"/>
              <a:t>results model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CD7C58B-03FB-47FE-9BFB-FD6A062E386A}"/>
              </a:ext>
            </a:extLst>
          </p:cNvPr>
          <p:cNvSpPr/>
          <p:nvPr/>
        </p:nvSpPr>
        <p:spPr>
          <a:xfrm>
            <a:off x="1515360" y="1604220"/>
            <a:ext cx="2429997" cy="329446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70B9E2-337D-4A82-B624-53DE5220D807}"/>
              </a:ext>
            </a:extLst>
          </p:cNvPr>
          <p:cNvSpPr/>
          <p:nvPr/>
        </p:nvSpPr>
        <p:spPr>
          <a:xfrm>
            <a:off x="6559934" y="1605778"/>
            <a:ext cx="2566776" cy="260622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BD90F03-2529-4215-809E-978C7A9F4489}"/>
              </a:ext>
            </a:extLst>
          </p:cNvPr>
          <p:cNvSpPr/>
          <p:nvPr/>
        </p:nvSpPr>
        <p:spPr>
          <a:xfrm>
            <a:off x="3998187" y="1600200"/>
            <a:ext cx="2508917" cy="29005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940CFB4-0FBB-4421-96F4-7F9C21BCFEDE}"/>
              </a:ext>
            </a:extLst>
          </p:cNvPr>
          <p:cNvSpPr/>
          <p:nvPr/>
        </p:nvSpPr>
        <p:spPr>
          <a:xfrm>
            <a:off x="79417" y="1604220"/>
            <a:ext cx="1311729" cy="1147226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F37060-83C7-4311-B443-93FECEB6232F}"/>
              </a:ext>
            </a:extLst>
          </p:cNvPr>
          <p:cNvSpPr/>
          <p:nvPr/>
        </p:nvSpPr>
        <p:spPr>
          <a:xfrm>
            <a:off x="79417" y="3592049"/>
            <a:ext cx="1311729" cy="1902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4A4A778-0715-40AA-9544-5E58EB93C835}"/>
              </a:ext>
            </a:extLst>
          </p:cNvPr>
          <p:cNvSpPr/>
          <p:nvPr/>
        </p:nvSpPr>
        <p:spPr>
          <a:xfrm>
            <a:off x="74065" y="2814716"/>
            <a:ext cx="1316980" cy="71406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FA7D33-B1E3-4012-9144-0E5C78839659}"/>
              </a:ext>
            </a:extLst>
          </p:cNvPr>
          <p:cNvSpPr txBox="1"/>
          <p:nvPr/>
        </p:nvSpPr>
        <p:spPr>
          <a:xfrm>
            <a:off x="123695" y="2950310"/>
            <a:ext cx="1195803" cy="5078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exposure_of_interest</a:t>
            </a:r>
            <a:endParaRPr lang="en-US" sz="675" noProof="1"/>
          </a:p>
          <a:p>
            <a:pPr marL="128588" indent="-128588">
              <a:buFontTx/>
              <a:buChar char="-"/>
            </a:pPr>
            <a:r>
              <a:rPr lang="en-US" sz="675" u="sng" noProof="1"/>
              <a:t>exposure_id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exposure_name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definition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AA27C9-D5FA-42CE-97CE-D03866EAD62A}"/>
              </a:ext>
            </a:extLst>
          </p:cNvPr>
          <p:cNvSpPr txBox="1"/>
          <p:nvPr/>
        </p:nvSpPr>
        <p:spPr>
          <a:xfrm>
            <a:off x="1572695" y="2984052"/>
            <a:ext cx="1025066" cy="715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comparison_summary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min_date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max_date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93796F-ECAC-404B-A126-2F57F489B2D9}"/>
              </a:ext>
            </a:extLst>
          </p:cNvPr>
          <p:cNvSpPr txBox="1"/>
          <p:nvPr/>
        </p:nvSpPr>
        <p:spPr>
          <a:xfrm>
            <a:off x="129047" y="3725151"/>
            <a:ext cx="1190451" cy="5078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outcome_of_interest</a:t>
            </a:r>
            <a:endParaRPr lang="en-US" sz="675" noProof="1"/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outcome_name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definition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351587-E022-4529-9027-C78F2EE9AA75}"/>
              </a:ext>
            </a:extLst>
          </p:cNvPr>
          <p:cNvSpPr txBox="1"/>
          <p:nvPr/>
        </p:nvSpPr>
        <p:spPr>
          <a:xfrm>
            <a:off x="1571739" y="1746481"/>
            <a:ext cx="1022918" cy="611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database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database_name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description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is_meta_analysis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DF90BAC-1F52-4F67-AC68-7AA8DA09D7BE}"/>
              </a:ext>
            </a:extLst>
          </p:cNvPr>
          <p:cNvSpPr txBox="1"/>
          <p:nvPr/>
        </p:nvSpPr>
        <p:spPr>
          <a:xfrm>
            <a:off x="129047" y="1741794"/>
            <a:ext cx="1190451" cy="5078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cohort_method_analysis</a:t>
            </a:r>
            <a:endParaRPr lang="en-US" sz="675" noProof="1"/>
          </a:p>
          <a:p>
            <a:pPr marL="128588" indent="-128588">
              <a:buFontTx/>
              <a:buChar char="-"/>
            </a:pPr>
            <a:r>
              <a:rPr lang="en-US" sz="675" u="sng" noProof="1"/>
              <a:t>analysis_id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description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definition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EE49087-15E3-4B62-893E-B9227B857C3F}"/>
              </a:ext>
            </a:extLst>
          </p:cNvPr>
          <p:cNvSpPr txBox="1"/>
          <p:nvPr/>
        </p:nvSpPr>
        <p:spPr>
          <a:xfrm>
            <a:off x="2644643" y="3922096"/>
            <a:ext cx="1230445" cy="611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covariate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covariate_id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covariate_name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covariate_analysis_id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05729A3-4686-4066-96A5-1C3A2BB0591D}"/>
              </a:ext>
            </a:extLst>
          </p:cNvPr>
          <p:cNvSpPr txBox="1"/>
          <p:nvPr/>
        </p:nvSpPr>
        <p:spPr>
          <a:xfrm>
            <a:off x="129046" y="2279921"/>
            <a:ext cx="1190452" cy="403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900" b="1"/>
            </a:lvl1pPr>
          </a:lstStyle>
          <a:p>
            <a:r>
              <a:rPr lang="en-US" sz="675" noProof="1"/>
              <a:t>covariate_analysis</a:t>
            </a:r>
          </a:p>
          <a:p>
            <a:pPr marL="128588" indent="-128588">
              <a:buFontTx/>
              <a:buChar char="-"/>
            </a:pPr>
            <a:r>
              <a:rPr lang="en-US" sz="675" b="0" u="sng" noProof="1"/>
              <a:t>covariate_analysis_id</a:t>
            </a:r>
          </a:p>
          <a:p>
            <a:pPr marL="128588" indent="-128588">
              <a:buFontTx/>
              <a:buChar char="-"/>
            </a:pPr>
            <a:r>
              <a:rPr lang="en-US" sz="675" b="0" noProof="1"/>
              <a:t>covariate_analysis_name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6261560-48F6-40BD-A65E-161A226D5BB2}"/>
              </a:ext>
            </a:extLst>
          </p:cNvPr>
          <p:cNvSpPr txBox="1"/>
          <p:nvPr/>
        </p:nvSpPr>
        <p:spPr>
          <a:xfrm>
            <a:off x="4059988" y="1744484"/>
            <a:ext cx="1116192" cy="2793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cohort_method_result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analysis_id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ci_95_lb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ci_95_ub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p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[i_2]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log_rr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se_log_rr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target_subjects*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comparator_subjects*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target_outcomes*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comparator_outcomes*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calibrated_p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calibrated_ci_95_lb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calibrated_ci_95_ub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calibrated_log_rr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calibrated_se_log_rr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C28E481-BC6B-4CB7-A794-E0CDA0B1FF47}"/>
              </a:ext>
            </a:extLst>
          </p:cNvPr>
          <p:cNvSpPr txBox="1"/>
          <p:nvPr/>
        </p:nvSpPr>
        <p:spPr>
          <a:xfrm>
            <a:off x="129046" y="4266826"/>
            <a:ext cx="1190452" cy="40395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negative_control_outcome</a:t>
            </a:r>
            <a:endParaRPr lang="en-US" sz="675" noProof="1"/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outcome_name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2BA9CB5-3430-4568-A44A-E4195BE659AD}"/>
              </a:ext>
            </a:extLst>
          </p:cNvPr>
          <p:cNvSpPr txBox="1"/>
          <p:nvPr/>
        </p:nvSpPr>
        <p:spPr>
          <a:xfrm>
            <a:off x="129045" y="4700119"/>
            <a:ext cx="1192271" cy="71558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positive_control_outcome</a:t>
            </a:r>
            <a:endParaRPr lang="en-US" sz="675" noProof="1"/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outcome_name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exposure_id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negative_control_id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effect_size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7DC9904-9DB0-457D-8F9C-BD671A1DCE16}"/>
              </a:ext>
            </a:extLst>
          </p:cNvPr>
          <p:cNvSpPr txBox="1"/>
          <p:nvPr/>
        </p:nvSpPr>
        <p:spPr>
          <a:xfrm>
            <a:off x="6616601" y="1750195"/>
            <a:ext cx="1261394" cy="165045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covariate_balance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[outcome_id]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[analysis_id]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[interaction_covariate_id]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covariate_id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target_mean_before*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comparator_mean_before*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std_diff_before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target_mean_after*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comparator_mean_after*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std_diff_after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A8B5BB6-248F-4E25-ADF7-A0ECE15DA1B4}"/>
              </a:ext>
            </a:extLst>
          </p:cNvPr>
          <p:cNvSpPr txBox="1"/>
          <p:nvPr/>
        </p:nvSpPr>
        <p:spPr>
          <a:xfrm>
            <a:off x="6615601" y="3302396"/>
            <a:ext cx="1261394" cy="81945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preference_score_dist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preference_score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target_density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comparator_density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B7CECCA-CB2E-4C55-88CD-64952B607F71}"/>
              </a:ext>
            </a:extLst>
          </p:cNvPr>
          <p:cNvSpPr txBox="1"/>
          <p:nvPr/>
        </p:nvSpPr>
        <p:spPr>
          <a:xfrm>
            <a:off x="70616" y="2806242"/>
            <a:ext cx="551754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="1" dirty="0">
                <a:solidFill>
                  <a:schemeClr val="bg1"/>
                </a:solidFill>
              </a:rPr>
              <a:t>exposures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C002999-4321-4098-A0F8-35A069850F9F}"/>
              </a:ext>
            </a:extLst>
          </p:cNvPr>
          <p:cNvSpPr txBox="1"/>
          <p:nvPr/>
        </p:nvSpPr>
        <p:spPr>
          <a:xfrm>
            <a:off x="81979" y="3586258"/>
            <a:ext cx="540533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="1" dirty="0">
                <a:solidFill>
                  <a:schemeClr val="bg1"/>
                </a:solidFill>
              </a:rPr>
              <a:t>outcomes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3E6DE21-3E8C-41D2-9717-DD1D3C94F48E}"/>
              </a:ext>
            </a:extLst>
          </p:cNvPr>
          <p:cNvSpPr txBox="1"/>
          <p:nvPr/>
        </p:nvSpPr>
        <p:spPr>
          <a:xfrm>
            <a:off x="7918241" y="1752195"/>
            <a:ext cx="1138133" cy="175432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kaplan_meier_dist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analysis_id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time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[target_at_risk*]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[comparator_at_risk*]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target_survival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target_survival_lb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target_survival_ub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comparator_survival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comparator_survival_lb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comparator_survival_ub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0FF3C5E-6E10-4859-B1EE-AC57AC0088EB}"/>
              </a:ext>
            </a:extLst>
          </p:cNvPr>
          <p:cNvSpPr txBox="1"/>
          <p:nvPr/>
        </p:nvSpPr>
        <p:spPr>
          <a:xfrm>
            <a:off x="7918241" y="3437162"/>
            <a:ext cx="1143484" cy="7155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propensity_model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covariate_id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coefficient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2E4459-BCEC-4D9C-B257-EDE887DAD05C}"/>
              </a:ext>
            </a:extLst>
          </p:cNvPr>
          <p:cNvSpPr txBox="1"/>
          <p:nvPr/>
        </p:nvSpPr>
        <p:spPr>
          <a:xfrm>
            <a:off x="5233585" y="1742462"/>
            <a:ext cx="1218862" cy="22736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cm_interaction_result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analysis_id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interaction_covariate_id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rrr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ci_95_lb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ci_95_ub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p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[i_2]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log_rrr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se_log_rrr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target_subjects*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comparator_subjects*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target_outcomes*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comparator_outcomes*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calibrated_p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742EA32-E396-433B-B1AA-A95201B9A465}"/>
              </a:ext>
            </a:extLst>
          </p:cNvPr>
          <p:cNvSpPr txBox="1"/>
          <p:nvPr/>
        </p:nvSpPr>
        <p:spPr>
          <a:xfrm>
            <a:off x="79416" y="1575512"/>
            <a:ext cx="494046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="1" dirty="0">
                <a:solidFill>
                  <a:schemeClr val="bg1"/>
                </a:solidFill>
              </a:rPr>
              <a:t>analyses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D87D438-D12C-477A-B8EF-5EB866D3211D}"/>
              </a:ext>
            </a:extLst>
          </p:cNvPr>
          <p:cNvSpPr txBox="1"/>
          <p:nvPr/>
        </p:nvSpPr>
        <p:spPr>
          <a:xfrm>
            <a:off x="1457522" y="4927391"/>
            <a:ext cx="230059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75" u="sng" dirty="0"/>
              <a:t>underscore</a:t>
            </a:r>
            <a:r>
              <a:rPr lang="en-US" sz="675" dirty="0"/>
              <a:t> indicates primary key</a:t>
            </a:r>
          </a:p>
          <a:p>
            <a:endParaRPr lang="en-US" sz="675" dirty="0"/>
          </a:p>
          <a:p>
            <a:r>
              <a:rPr lang="en-US" sz="675" dirty="0"/>
              <a:t>[ ] indicates nullable</a:t>
            </a:r>
          </a:p>
          <a:p>
            <a:endParaRPr lang="en-US" sz="675" dirty="0"/>
          </a:p>
          <a:p>
            <a:r>
              <a:rPr lang="en-US" sz="675" dirty="0"/>
              <a:t>* indicates fields with a minimum value to avoid identifiability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D86028F-A818-405A-88B1-0360E52B6B55}"/>
              </a:ext>
            </a:extLst>
          </p:cNvPr>
          <p:cNvSpPr txBox="1"/>
          <p:nvPr/>
        </p:nvSpPr>
        <p:spPr>
          <a:xfrm>
            <a:off x="4001014" y="1574910"/>
            <a:ext cx="627095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="1" dirty="0">
                <a:solidFill>
                  <a:schemeClr val="bg1"/>
                </a:solidFill>
              </a:rPr>
              <a:t>main results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5F972A4-485D-405C-837A-75F15D5FE2F8}"/>
              </a:ext>
            </a:extLst>
          </p:cNvPr>
          <p:cNvSpPr txBox="1"/>
          <p:nvPr/>
        </p:nvSpPr>
        <p:spPr>
          <a:xfrm>
            <a:off x="6678071" y="1575513"/>
            <a:ext cx="588623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="1" dirty="0">
                <a:solidFill>
                  <a:schemeClr val="bg1"/>
                </a:solidFill>
              </a:rPr>
              <a:t>diagnostics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017665F-DC53-4F96-8794-E80D938A4E8C}"/>
              </a:ext>
            </a:extLst>
          </p:cNvPr>
          <p:cNvSpPr txBox="1"/>
          <p:nvPr/>
        </p:nvSpPr>
        <p:spPr>
          <a:xfrm>
            <a:off x="31044" y="1302787"/>
            <a:ext cx="150893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Study specification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11326A7-B63B-48FB-B758-127B0E8FCCD3}"/>
              </a:ext>
            </a:extLst>
          </p:cNvPr>
          <p:cNvSpPr txBox="1"/>
          <p:nvPr/>
        </p:nvSpPr>
        <p:spPr>
          <a:xfrm>
            <a:off x="4434755" y="1302787"/>
            <a:ext cx="14385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Generated results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EE44D85-68C5-4FEE-83AF-E5ED3AA93F31}"/>
              </a:ext>
            </a:extLst>
          </p:cNvPr>
          <p:cNvCxnSpPr>
            <a:cxnSpLocks/>
          </p:cNvCxnSpPr>
          <p:nvPr/>
        </p:nvCxnSpPr>
        <p:spPr>
          <a:xfrm>
            <a:off x="1441905" y="1379621"/>
            <a:ext cx="0" cy="4058087"/>
          </a:xfrm>
          <a:prstGeom prst="line">
            <a:avLst/>
          </a:prstGeom>
          <a:ln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A2B44E47-073D-4F55-99B9-A23C02F4555E}"/>
              </a:ext>
            </a:extLst>
          </p:cNvPr>
          <p:cNvSpPr txBox="1"/>
          <p:nvPr/>
        </p:nvSpPr>
        <p:spPr>
          <a:xfrm>
            <a:off x="1515360" y="1575511"/>
            <a:ext cx="535724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75" b="1" dirty="0">
                <a:solidFill>
                  <a:schemeClr val="bg1"/>
                </a:solidFill>
              </a:rPr>
              <a:t>metadata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77179EA-482B-40A4-99BB-36C04DA3C342}"/>
              </a:ext>
            </a:extLst>
          </p:cNvPr>
          <p:cNvSpPr txBox="1"/>
          <p:nvPr/>
        </p:nvSpPr>
        <p:spPr>
          <a:xfrm>
            <a:off x="1572695" y="2366720"/>
            <a:ext cx="1025066" cy="61170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exposure_summary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exposure_id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min_date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max_date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83A4C11-F678-40FF-802F-D52EE790D0B0}"/>
              </a:ext>
            </a:extLst>
          </p:cNvPr>
          <p:cNvSpPr txBox="1"/>
          <p:nvPr/>
        </p:nvSpPr>
        <p:spPr>
          <a:xfrm>
            <a:off x="1572695" y="3709885"/>
            <a:ext cx="1025066" cy="113107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attrition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exposure_id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[target_id]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[comparator_id]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[outcome_id]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[analysis_id]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sequence_number</a:t>
            </a:r>
            <a:endParaRPr lang="en-US" sz="675" noProof="1"/>
          </a:p>
          <a:p>
            <a:pPr marL="128588" indent="-128588">
              <a:buFontTx/>
              <a:buChar char="-"/>
            </a:pPr>
            <a:r>
              <a:rPr lang="en-US" sz="675" noProof="1"/>
              <a:t>description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subjects*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3881E58-2526-4081-987B-67B79BF7F527}"/>
              </a:ext>
            </a:extLst>
          </p:cNvPr>
          <p:cNvSpPr txBox="1"/>
          <p:nvPr/>
        </p:nvSpPr>
        <p:spPr>
          <a:xfrm>
            <a:off x="2644644" y="1746646"/>
            <a:ext cx="1230445" cy="21698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675" b="1" noProof="1"/>
              <a:t>cm_follow_up_dist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database_id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target_id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comparator_id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outcome_id</a:t>
            </a:r>
          </a:p>
          <a:p>
            <a:pPr marL="128588" indent="-128588">
              <a:buFontTx/>
              <a:buChar char="-"/>
            </a:pPr>
            <a:r>
              <a:rPr lang="en-US" sz="675" u="sng" noProof="1"/>
              <a:t>analysis_id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target_min_days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target_p10_days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target_p25_days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target_median_days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target_p75_days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target_p90_days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target_max_days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comparator_min_days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comparator_p10_days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comparator_p25_days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comparator_median_days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comparator_p75_days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comparator_p90_days</a:t>
            </a:r>
          </a:p>
          <a:p>
            <a:pPr marL="128588" indent="-128588">
              <a:buFontTx/>
              <a:buChar char="-"/>
            </a:pPr>
            <a:r>
              <a:rPr lang="en-US" sz="675" noProof="1"/>
              <a:t>comparator_max_days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A1DC409-8A13-42B5-B7AD-A5D0B44B4BC9}"/>
              </a:ext>
            </a:extLst>
          </p:cNvPr>
          <p:cNvSpPr txBox="1"/>
          <p:nvPr/>
        </p:nvSpPr>
        <p:spPr>
          <a:xfrm>
            <a:off x="738199" y="5866210"/>
            <a:ext cx="73802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Documentation</a:t>
            </a:r>
            <a:r>
              <a:rPr lang="en-US" dirty="0"/>
              <a:t>: </a:t>
            </a:r>
            <a:r>
              <a:rPr lang="en-US" dirty="0">
                <a:hlinkClick r:id="rId2"/>
              </a:rPr>
              <a:t>https://github.com/OHDSI/SkeletonComparativeEffectStudy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402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657</TotalTime>
  <Words>926</Words>
  <Application>Microsoft Office PowerPoint</Application>
  <PresentationFormat>On-screen Show (4:3)</PresentationFormat>
  <Paragraphs>265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Arial</vt:lpstr>
      <vt:lpstr>Calibri</vt:lpstr>
      <vt:lpstr>Office Theme</vt:lpstr>
      <vt:lpstr>Estimation in ATLAS</vt:lpstr>
      <vt:lpstr>Background</vt:lpstr>
      <vt:lpstr>Review of new ATLAS Estimation tool</vt:lpstr>
      <vt:lpstr>Behind the scenes: Hydra</vt:lpstr>
      <vt:lpstr>Anatomy of the study package</vt:lpstr>
      <vt:lpstr>Anatomy of the study package</vt:lpstr>
      <vt:lpstr>How to run study package</vt:lpstr>
      <vt:lpstr>Analysis distribution</vt:lpstr>
      <vt:lpstr>Comparative effectiveness studies  results model</vt:lpstr>
      <vt:lpstr>Shiny app demo</vt:lpstr>
      <vt:lpstr>Topic of next meeting(s)?</vt:lpstr>
      <vt:lpstr>Next workgroup meeting</vt:lpstr>
    </vt:vector>
  </TitlesOfParts>
  <Company>Johnson &amp; Johnson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Schuemie, Martijn [JRDNL]</cp:lastModifiedBy>
  <cp:revision>195</cp:revision>
  <dcterms:created xsi:type="dcterms:W3CDTF">2013-12-30T14:14:20Z</dcterms:created>
  <dcterms:modified xsi:type="dcterms:W3CDTF">2018-11-08T15:22:17Z</dcterms:modified>
</cp:coreProperties>
</file>